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8" r:id="rId5"/>
    <p:sldId id="259" r:id="rId6"/>
    <p:sldId id="262" r:id="rId7"/>
    <p:sldId id="260" r:id="rId8"/>
    <p:sldId id="263" r:id="rId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30" autoAdjust="0"/>
  </p:normalViewPr>
  <p:slideViewPr>
    <p:cSldViewPr>
      <p:cViewPr varScale="1">
        <p:scale>
          <a:sx n="73" d="100"/>
          <a:sy n="73" d="100"/>
        </p:scale>
        <p:origin x="-1074" y="-10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F959C015-586D-4E78-BF15-FDEDB301596E}" type="datetimeFigureOut">
              <a:rPr lang="en-US"/>
              <a:pPr>
                <a:defRPr/>
              </a:pPr>
              <a:t>4/11/2012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0B223030-E8D1-4ED3-AEE3-CA4427E00D8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A1D3F9D6-3D3D-47B2-AF0C-DE1EEDAE7964}" type="datetimeFigureOut">
              <a:rPr lang="en-US"/>
              <a:pPr>
                <a:defRPr/>
              </a:pPr>
              <a:t>4/11/2012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8FEFA516-627F-4AC6-B30C-199C27945F12}"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DDC579C-4802-4E0B-AD2B-94A01B0B0DA2}" type="datetimeFigureOut">
              <a:rPr lang="en-US"/>
              <a:pPr>
                <a:defRPr/>
              </a:pPr>
              <a:t>4/11/2012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F3C96B0-9B6E-414E-824B-D2255BAAD341}"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F08F1854-0B84-407B-BFF7-A78AC8E5A0C0}" type="datetimeFigureOut">
              <a:rPr lang="en-US"/>
              <a:pPr>
                <a:defRPr/>
              </a:pPr>
              <a:t>4/11/2012</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93C97F27-DD52-4BB1-9C29-4FFC3C8A251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F93DFAA8-2B86-4D41-A663-D0B628D67774}" type="datetimeFigureOut">
              <a:rPr lang="en-US"/>
              <a:pPr>
                <a:defRPr/>
              </a:pPr>
              <a:t>4/11/2012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0617BBD-03B5-4727-ADCF-DD9B4121C8DF}"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290A266E-EC0E-49A2-ABE2-A5AC7AC39116}" type="datetimeFigureOut">
              <a:rPr lang="en-US"/>
              <a:pPr>
                <a:defRPr/>
              </a:pPr>
              <a:t>4/11/2012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B290F95-6715-48D9-ADA5-F06BC48444EF}"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55D29678-80D1-42D5-897D-090F65A98373}" type="datetimeFigureOut">
              <a:rPr lang="en-US"/>
              <a:pPr>
                <a:defRPr/>
              </a:pPr>
              <a:t>4/11/2012</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9FFB8FB5-C787-477B-AB75-B93EB4D7CEB7}"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E2921453-C382-4980-9DE8-04B0F8C599D3}" type="datetimeFigureOut">
              <a:rPr lang="en-US"/>
              <a:pPr>
                <a:defRPr/>
              </a:pPr>
              <a:t>4/11/2012</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38AB1768-A9D0-42B1-9246-CED97003A93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E5D015BA-8609-4B5D-975A-B5172074F976}" type="datetimeFigureOut">
              <a:rPr lang="en-US"/>
              <a:pPr>
                <a:defRPr/>
              </a:pPr>
              <a:t>4/11/2012</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9347E32B-3F2D-42B4-8E40-1AC3F9885B00}"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B7E8DB5C-6259-4E89-96C3-321BE23A8620}" type="datetimeFigureOut">
              <a:rPr lang="en-US"/>
              <a:pPr>
                <a:defRPr/>
              </a:pPr>
              <a:t>4/11/2012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A10D7A4C-9CAB-40B9-BB74-A983CAC0FD1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2293B678-12E0-4474-AB36-D9BC5251A3BB}" type="datetimeFigureOut">
              <a:rPr lang="en-US"/>
              <a:pPr>
                <a:defRPr/>
              </a:pPr>
              <a:t>4/11/2012</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1ECC1639-823C-4478-8CAF-366FCB256BCF}"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4D623559-1F73-44C7-A74F-426C3CD239E1}" type="datetimeFigureOut">
              <a:rPr lang="en-US"/>
              <a:pPr>
                <a:defRPr/>
              </a:pPr>
              <a:t>4/11/2012</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smtClean="0">
                <a:solidFill>
                  <a:schemeClr val="tx1">
                    <a:shade val="50000"/>
                  </a:schemeClr>
                </a:solidFill>
                <a:latin typeface="+mn-lt"/>
              </a:defRPr>
            </a:lvl1pPr>
          </a:lstStyle>
          <a:p>
            <a:pPr>
              <a:defRPr/>
            </a:pPr>
            <a:fld id="{2A7D69EF-5CA7-4FEC-98FC-8C6158838F4C}"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62" r:id="rId1"/>
    <p:sldLayoutId id="2147483663" r:id="rId2"/>
    <p:sldLayoutId id="2147483672"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fontAlgn="base">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fontAlgn="base">
        <a:spcBef>
          <a:spcPct val="0"/>
        </a:spcBef>
        <a:spcAft>
          <a:spcPct val="0"/>
        </a:spcAft>
        <a:defRPr sz="4100" b="1">
          <a:solidFill>
            <a:schemeClr val="tx1"/>
          </a:solidFill>
          <a:latin typeface="Lucida Sans" pitchFamily="34" charset="0"/>
        </a:defRPr>
      </a:lvl2pPr>
      <a:lvl3pPr algn="ctr" rtl="0" fontAlgn="base">
        <a:spcBef>
          <a:spcPct val="0"/>
        </a:spcBef>
        <a:spcAft>
          <a:spcPct val="0"/>
        </a:spcAft>
        <a:defRPr sz="4100" b="1">
          <a:solidFill>
            <a:schemeClr val="tx1"/>
          </a:solidFill>
          <a:latin typeface="Lucida Sans" pitchFamily="34" charset="0"/>
        </a:defRPr>
      </a:lvl3pPr>
      <a:lvl4pPr algn="ctr" rtl="0" fontAlgn="base">
        <a:spcBef>
          <a:spcPct val="0"/>
        </a:spcBef>
        <a:spcAft>
          <a:spcPct val="0"/>
        </a:spcAft>
        <a:defRPr sz="4100" b="1">
          <a:solidFill>
            <a:schemeClr val="tx1"/>
          </a:solidFill>
          <a:latin typeface="Lucida Sans" pitchFamily="34" charset="0"/>
        </a:defRPr>
      </a:lvl4pPr>
      <a:lvl5pPr algn="ctr" rtl="0" fontAlgn="base">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fontAlgn="base">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fontAlgn="base">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fontAlgn="base">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fontAlgn="base">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fontAlgn="base">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fontAlgn="auto">
              <a:spcAft>
                <a:spcPts val="0"/>
              </a:spcAft>
              <a:defRPr/>
            </a:pPr>
            <a:r>
              <a:rPr lang="en-US" u="sng" dirty="0" smtClean="0"/>
              <a:t>Employee Hacking: </a:t>
            </a:r>
            <a:br>
              <a:rPr lang="en-US" u="sng" dirty="0" smtClean="0"/>
            </a:br>
            <a:r>
              <a:rPr lang="en-US" u="sng" dirty="0" smtClean="0"/>
              <a:t>The New Inside Job</a:t>
            </a:r>
            <a:endParaRPr lang="en-US" dirty="0"/>
          </a:p>
        </p:txBody>
      </p:sp>
      <p:sp>
        <p:nvSpPr>
          <p:cNvPr id="3" name="Subtitle 2"/>
          <p:cNvSpPr>
            <a:spLocks noGrp="1"/>
          </p:cNvSpPr>
          <p:nvPr>
            <p:ph type="subTitle" idx="1"/>
          </p:nvPr>
        </p:nvSpPr>
        <p:spPr>
          <a:xfrm>
            <a:off x="1371600" y="3733800"/>
            <a:ext cx="6400800" cy="1350963"/>
          </a:xfrm>
        </p:spPr>
        <p:txBody>
          <a:bodyPr>
            <a:normAutofit fontScale="92500" lnSpcReduction="10000"/>
          </a:bodyPr>
          <a:lstStyle/>
          <a:p>
            <a:pPr fontAlgn="auto">
              <a:spcAft>
                <a:spcPts val="0"/>
              </a:spcAft>
              <a:buClr>
                <a:schemeClr val="tx1">
                  <a:shade val="95000"/>
                </a:schemeClr>
              </a:buClr>
              <a:buFont typeface="Wingdings 2"/>
              <a:buNone/>
              <a:defRPr/>
            </a:pPr>
            <a:r>
              <a:rPr lang="en-US" dirty="0" smtClean="0"/>
              <a:t>Joseph </a:t>
            </a:r>
            <a:r>
              <a:rPr lang="en-US" dirty="0" err="1" smtClean="0"/>
              <a:t>Kummer</a:t>
            </a:r>
            <a:endParaRPr lang="en-US" dirty="0" smtClean="0"/>
          </a:p>
          <a:p>
            <a:pPr fontAlgn="auto">
              <a:spcAft>
                <a:spcPts val="0"/>
              </a:spcAft>
              <a:buClr>
                <a:schemeClr val="tx1">
                  <a:shade val="95000"/>
                </a:schemeClr>
              </a:buClr>
              <a:buFont typeface="Wingdings 2"/>
              <a:buNone/>
              <a:defRPr/>
            </a:pPr>
            <a:r>
              <a:rPr lang="en-US" dirty="0" smtClean="0"/>
              <a:t>Terri Berry</a:t>
            </a:r>
          </a:p>
          <a:p>
            <a:pPr fontAlgn="auto">
              <a:spcAft>
                <a:spcPts val="0"/>
              </a:spcAft>
              <a:buClr>
                <a:schemeClr val="tx1">
                  <a:shade val="95000"/>
                </a:schemeClr>
              </a:buClr>
              <a:buFont typeface="Wingdings 2"/>
              <a:buNone/>
              <a:defRPr/>
            </a:pPr>
            <a:r>
              <a:rPr lang="en-US" dirty="0" smtClean="0"/>
              <a:t>Brad White</a:t>
            </a:r>
          </a:p>
          <a:p>
            <a:pPr fontAlgn="auto">
              <a:spcAft>
                <a:spcPts val="0"/>
              </a:spcAft>
              <a:buClr>
                <a:schemeClr val="tx1">
                  <a:shade val="95000"/>
                </a:schemeClr>
              </a:buClr>
              <a:buFont typeface="Wingdings 2"/>
              <a:buNone/>
              <a:defRPr/>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Summary</a:t>
            </a:r>
            <a:endParaRPr lang="en-US" dirty="0"/>
          </a:p>
        </p:txBody>
      </p:sp>
      <p:sp>
        <p:nvSpPr>
          <p:cNvPr id="3" name="Content Placeholder 2"/>
          <p:cNvSpPr>
            <a:spLocks noGrp="1"/>
          </p:cNvSpPr>
          <p:nvPr>
            <p:ph idx="1"/>
          </p:nvPr>
        </p:nvSpPr>
        <p:spPr/>
        <p:txBody>
          <a:bodyPr>
            <a:normAutofit/>
          </a:bodyPr>
          <a:lstStyle/>
          <a:p>
            <a:pPr>
              <a:lnSpc>
                <a:spcPct val="140000"/>
              </a:lnSpc>
            </a:pPr>
            <a:r>
              <a:rPr lang="en-US" sz="2600" smtClean="0"/>
              <a:t>1. Specific instances of employee hacking and the consequences which resulted therefrom.  </a:t>
            </a:r>
          </a:p>
          <a:p>
            <a:pPr>
              <a:lnSpc>
                <a:spcPct val="140000"/>
              </a:lnSpc>
            </a:pPr>
            <a:r>
              <a:rPr lang="en-US" sz="2600" smtClean="0"/>
              <a:t>2. How employees utilize their positions within an organization to obtain sensitive information and then briefly discuss their various motivations for doing so. </a:t>
            </a:r>
          </a:p>
          <a:p>
            <a:pPr>
              <a:lnSpc>
                <a:spcPct val="90000"/>
              </a:lnSpc>
            </a:pPr>
            <a:endParaRPr lang="en-US"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p:cNvSpPr>
          <p:nvPr>
            <p:ph type="title"/>
          </p:nvPr>
        </p:nvSpPr>
        <p:spPr bwMode="auto">
          <a:noFill/>
        </p:spPr>
        <p:txBody>
          <a:bodyPr wrap="square" lIns="91440" tIns="45720" rIns="91440" bIns="45720" numCol="1" anchorCtr="0" compatLnSpc="1">
            <a:prstTxWarp prst="textNoShape">
              <a:avLst/>
            </a:prstTxWarp>
          </a:bodyPr>
          <a:lstStyle/>
          <a:p>
            <a:r>
              <a:rPr lang="en-US" smtClean="0">
                <a:ln>
                  <a:noFill/>
                </a:ln>
                <a:solidFill>
                  <a:schemeClr val="tx1"/>
                </a:solidFill>
                <a:effectLst/>
              </a:rPr>
              <a:t>Summary</a:t>
            </a:r>
          </a:p>
        </p:txBody>
      </p:sp>
      <p:sp>
        <p:nvSpPr>
          <p:cNvPr id="19459" name="Rectangle 3"/>
          <p:cNvSpPr>
            <a:spLocks noGrp="1"/>
          </p:cNvSpPr>
          <p:nvPr>
            <p:ph type="body" idx="1"/>
          </p:nvPr>
        </p:nvSpPr>
        <p:spPr/>
        <p:txBody>
          <a:bodyPr/>
          <a:lstStyle/>
          <a:p>
            <a:pPr>
              <a:lnSpc>
                <a:spcPct val="140000"/>
              </a:lnSpc>
            </a:pPr>
            <a:r>
              <a:rPr lang="en-US" sz="2600" smtClean="0"/>
              <a:t>3. Various methods and techniques for preventing employee hacking and </a:t>
            </a:r>
            <a:r>
              <a:rPr lang="en-US" smtClean="0"/>
              <a:t>potential modifications to accounting laws and regulations relating to internal controls and IT security that would assist in ensuring that businesses allocate sufficient resources for the protection sensitive information from their own employees. </a:t>
            </a:r>
            <a:endParaRPr lang="en-US" sz="2600" smtClean="0"/>
          </a:p>
          <a:p>
            <a:endParaRPr lang="en-US" smtClean="0"/>
          </a:p>
        </p:txBody>
      </p:sp>
      <p:pic>
        <p:nvPicPr>
          <p:cNvPr id="2" name="Title 1"/>
          <p:cNvPicPr>
            <a:picLocks noChangeArrowheads="1"/>
          </p:cNvPicPr>
          <p:nvPr/>
        </p:nvPicPr>
        <p:blipFill>
          <a:blip r:embed="rId2"/>
          <a:srcRect/>
          <a:stretch>
            <a:fillRect/>
          </a:stretch>
        </p:blipFill>
        <p:spPr bwMode="auto">
          <a:xfrm>
            <a:off x="450850" y="268288"/>
            <a:ext cx="8242300" cy="1158875"/>
          </a:xfrm>
          <a:prstGeom prst="rect">
            <a:avLst/>
          </a:prstGeom>
          <a:noFill/>
          <a:ln w="9525">
            <a:no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Specific Incidents</a:t>
            </a:r>
            <a:endParaRPr lang="en-US" dirty="0"/>
          </a:p>
        </p:txBody>
      </p:sp>
      <p:sp>
        <p:nvSpPr>
          <p:cNvPr id="15362" name="Content Placeholder 2"/>
          <p:cNvSpPr>
            <a:spLocks noGrp="1"/>
          </p:cNvSpPr>
          <p:nvPr>
            <p:ph idx="1"/>
          </p:nvPr>
        </p:nvSpPr>
        <p:spPr/>
        <p:txBody>
          <a:bodyPr/>
          <a:lstStyle/>
          <a:p>
            <a:r>
              <a:rPr lang="en-US" smtClean="0"/>
              <a:t>1. Gucci America Inc. </a:t>
            </a:r>
          </a:p>
          <a:p>
            <a:endParaRPr lang="en-US" smtClean="0"/>
          </a:p>
          <a:p>
            <a:r>
              <a:rPr lang="en-US" smtClean="0"/>
              <a:t>2. U.S. State Department </a:t>
            </a:r>
          </a:p>
          <a:p>
            <a:endParaRPr lang="en-US" smtClean="0"/>
          </a:p>
          <a:p>
            <a:r>
              <a:rPr lang="en-US" smtClean="0"/>
              <a:t>3. Education Logistics</a:t>
            </a:r>
          </a:p>
          <a:p>
            <a:endParaRPr lang="en-US" smtClean="0"/>
          </a:p>
          <a:p>
            <a:r>
              <a:rPr lang="en-US" smtClean="0"/>
              <a:t>4. Akimbo Systems (f/k/a Blue Falcon Networks),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The How and Why</a:t>
            </a:r>
            <a:endParaRPr lang="en-US" dirty="0"/>
          </a:p>
        </p:txBody>
      </p:sp>
      <p:sp>
        <p:nvSpPr>
          <p:cNvPr id="16386" name="Content Placeholder 2"/>
          <p:cNvSpPr>
            <a:spLocks noGrp="1"/>
          </p:cNvSpPr>
          <p:nvPr>
            <p:ph idx="1"/>
          </p:nvPr>
        </p:nvSpPr>
        <p:spPr/>
        <p:txBody>
          <a:bodyPr/>
          <a:lstStyle/>
          <a:p>
            <a:r>
              <a:rPr lang="en-US" smtClean="0"/>
              <a:t>Extensive knowledge of the system and the company</a:t>
            </a:r>
          </a:p>
          <a:p>
            <a:r>
              <a:rPr lang="en-US" smtClean="0"/>
              <a:t>Possess necessary access credentials </a:t>
            </a:r>
          </a:p>
          <a:p>
            <a:r>
              <a:rPr lang="en-US" smtClean="0"/>
              <a:t>Understand the security systems in place and related control mechanisms and know how to avoid controls and detection</a:t>
            </a:r>
          </a:p>
          <a:p>
            <a:r>
              <a:rPr lang="en-US" smtClean="0"/>
              <a:t> TRUST!!!  </a:t>
            </a:r>
          </a:p>
          <a:p>
            <a:endParaRPr lang="en-US"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p:cNvSpPr>
            <a:spLocks noGrp="1"/>
          </p:cNvSpPr>
          <p:nvPr>
            <p:ph type="body" idx="1"/>
          </p:nvPr>
        </p:nvSpPr>
        <p:spPr/>
        <p:txBody>
          <a:bodyPr/>
          <a:lstStyle/>
          <a:p>
            <a:r>
              <a:rPr lang="en-US" smtClean="0"/>
              <a:t>Intentionally cause damage to the company</a:t>
            </a:r>
          </a:p>
          <a:p>
            <a:r>
              <a:rPr lang="en-US" smtClean="0"/>
              <a:t>Recklessly cause damage to the company</a:t>
            </a:r>
          </a:p>
          <a:p>
            <a:r>
              <a:rPr lang="en-US" smtClean="0"/>
              <a:t>Personal financial gain</a:t>
            </a:r>
          </a:p>
          <a:p>
            <a:pPr lvl="1"/>
            <a:r>
              <a:rPr lang="en-US" smtClean="0"/>
              <a:t>Sale of trade secrets</a:t>
            </a:r>
          </a:p>
          <a:p>
            <a:pPr lvl="1"/>
            <a:r>
              <a:rPr lang="en-US" smtClean="0"/>
              <a:t>Sale of financial or other insider information</a:t>
            </a:r>
          </a:p>
          <a:p>
            <a:pPr lvl="1"/>
            <a:r>
              <a:rPr lang="en-US" smtClean="0"/>
              <a:t>Sale of authorization/access codes and/or knowledge of the system</a:t>
            </a:r>
          </a:p>
          <a:p>
            <a:pPr lvl="1"/>
            <a:endParaRPr lang="en-US" smtClean="0"/>
          </a:p>
          <a:p>
            <a:endParaRPr lang="en-US" smtClean="0"/>
          </a:p>
        </p:txBody>
      </p:sp>
      <p:pic>
        <p:nvPicPr>
          <p:cNvPr id="2" name="Title 1"/>
          <p:cNvPicPr>
            <a:picLocks noGrp="1" noChangeArrowheads="1"/>
          </p:cNvPicPr>
          <p:nvPr>
            <p:ph type="title"/>
          </p:nvPr>
        </p:nvPicPr>
        <p:blipFill>
          <a:blip r:embed="rId2"/>
          <a:srcRect/>
          <a:stretch>
            <a:fillRect/>
          </a:stretch>
        </p:blipFill>
        <p:spPr bwMode="auto">
          <a:xfrm>
            <a:off x="506413" y="274638"/>
            <a:ext cx="8129587" cy="1143000"/>
          </a:xfrm>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auto">
              <a:spcAft>
                <a:spcPts val="0"/>
              </a:spcAft>
              <a:defRPr/>
            </a:pPr>
            <a:r>
              <a:rPr lang="en-US" dirty="0" smtClean="0"/>
              <a:t>Prevention</a:t>
            </a:r>
            <a:endParaRPr lang="en-US" dirty="0"/>
          </a:p>
        </p:txBody>
      </p:sp>
      <p:sp>
        <p:nvSpPr>
          <p:cNvPr id="17410" name="Content Placeholder 2"/>
          <p:cNvSpPr>
            <a:spLocks noGrp="1"/>
          </p:cNvSpPr>
          <p:nvPr>
            <p:ph idx="1"/>
          </p:nvPr>
        </p:nvSpPr>
        <p:spPr/>
        <p:txBody>
          <a:bodyPr/>
          <a:lstStyle/>
          <a:p>
            <a:r>
              <a:rPr lang="en-US" smtClean="0"/>
              <a:t>Promote information security as an organizational goal</a:t>
            </a:r>
          </a:p>
          <a:p>
            <a:r>
              <a:rPr lang="en-US" smtClean="0"/>
              <a:t>Obtain top level support for making information security a priority</a:t>
            </a:r>
          </a:p>
          <a:p>
            <a:r>
              <a:rPr lang="en-US" smtClean="0"/>
              <a:t>Implement proper access and authorization controls</a:t>
            </a:r>
          </a:p>
          <a:p>
            <a:r>
              <a:rPr lang="en-US" smtClean="0"/>
              <a:t>Change access and authorization controls on a regularly scheduled basis</a:t>
            </a:r>
          </a:p>
          <a:p>
            <a:r>
              <a:rPr lang="en-US" smtClean="0"/>
              <a:t>Monitor employee access records</a:t>
            </a:r>
          </a:p>
          <a:p>
            <a:r>
              <a:rPr lang="en-US" smtClean="0"/>
              <a:t>Deprovision user access as appropriate</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3"/>
          <p:cNvSpPr>
            <a:spLocks noGrp="1"/>
          </p:cNvSpPr>
          <p:nvPr>
            <p:ph type="body" idx="1"/>
          </p:nvPr>
        </p:nvSpPr>
        <p:spPr/>
        <p:txBody>
          <a:bodyPr/>
          <a:lstStyle/>
          <a:p>
            <a:r>
              <a:rPr lang="en-US" smtClean="0"/>
              <a:t>Federal and state governments protect 3</a:t>
            </a:r>
            <a:r>
              <a:rPr lang="en-US" baseline="30000" smtClean="0"/>
              <a:t>rd</a:t>
            </a:r>
            <a:r>
              <a:rPr lang="en-US" smtClean="0"/>
              <a:t> parties</a:t>
            </a:r>
          </a:p>
          <a:p>
            <a:r>
              <a:rPr lang="en-US" smtClean="0"/>
              <a:t>Require implementation of security and confidentiality procedures and technology</a:t>
            </a:r>
          </a:p>
          <a:p>
            <a:r>
              <a:rPr lang="en-US" smtClean="0"/>
              <a:t>Require strict access control policies, including deprovisioning policies</a:t>
            </a:r>
          </a:p>
          <a:p>
            <a:r>
              <a:rPr lang="en-US" smtClean="0"/>
              <a:t>Require monitoring of employee access</a:t>
            </a:r>
          </a:p>
          <a:p>
            <a:r>
              <a:rPr lang="en-US" smtClean="0"/>
              <a:t>Require reporting of unauthorized disclosures, access and/or breach</a:t>
            </a:r>
          </a:p>
          <a:p>
            <a:endParaRPr lang="en-US" smtClean="0"/>
          </a:p>
        </p:txBody>
      </p:sp>
      <p:pic>
        <p:nvPicPr>
          <p:cNvPr id="2" name="Title 1"/>
          <p:cNvPicPr>
            <a:picLocks noGrp="1" noChangeArrowheads="1"/>
          </p:cNvPicPr>
          <p:nvPr>
            <p:ph type="title"/>
          </p:nvPr>
        </p:nvPicPr>
        <p:blipFill>
          <a:blip r:embed="rId2"/>
          <a:srcRect/>
          <a:stretch>
            <a:fillRect/>
          </a:stretch>
        </p:blipFill>
        <p:spPr bwMode="auto">
          <a:xfrm>
            <a:off x="506413" y="274638"/>
            <a:ext cx="8129587" cy="1143000"/>
          </a:xfrm>
          <a:noFill/>
          <a:ln/>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60</TotalTime>
  <Words>277</Words>
  <Application>Microsoft Office PowerPoint</Application>
  <PresentationFormat>On-screen Show (4:3)</PresentationFormat>
  <Paragraphs>40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Apex</vt:lpstr>
      <vt:lpstr>Employee Hacking:  The New Inside Job</vt:lpstr>
      <vt:lpstr>Summary</vt:lpstr>
      <vt:lpstr>Summary</vt:lpstr>
      <vt:lpstr>Specific Incidents</vt:lpstr>
      <vt:lpstr>The How and Why</vt:lpstr>
      <vt:lpstr>Slide 6</vt:lpstr>
      <vt:lpstr>Prevention</vt:lpstr>
      <vt:lpstr>Slide 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Employee Hacking:  The New Inside Job</dc:title>
  <dc:creator>Terri</dc:creator>
  <cp:lastModifiedBy>Terri Berry</cp:lastModifiedBy>
  <cp:revision>3</cp:revision>
  <dcterms:created xsi:type="dcterms:W3CDTF">2012-04-07T16:36:28Z</dcterms:created>
  <dcterms:modified xsi:type="dcterms:W3CDTF">2012-04-12T00:56:42Z</dcterms:modified>
</cp:coreProperties>
</file>